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3"/>
  </p:notesMasterIdLst>
  <p:handoutMasterIdLst>
    <p:handoutMasterId r:id="rId174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460" r:id="rId28"/>
    <p:sldId id="636" r:id="rId29"/>
    <p:sldId id="638" r:id="rId30"/>
    <p:sldId id="462" r:id="rId31"/>
    <p:sldId id="642" r:id="rId32"/>
    <p:sldId id="643" r:id="rId33"/>
    <p:sldId id="644" r:id="rId34"/>
    <p:sldId id="654" r:id="rId35"/>
    <p:sldId id="645" r:id="rId36"/>
    <p:sldId id="652" r:id="rId37"/>
    <p:sldId id="655" r:id="rId38"/>
    <p:sldId id="656" r:id="rId39"/>
    <p:sldId id="657" r:id="rId40"/>
    <p:sldId id="662" r:id="rId41"/>
    <p:sldId id="663" r:id="rId42"/>
    <p:sldId id="664" r:id="rId43"/>
    <p:sldId id="650" r:id="rId44"/>
    <p:sldId id="651" r:id="rId45"/>
    <p:sldId id="647" r:id="rId46"/>
    <p:sldId id="648" r:id="rId47"/>
    <p:sldId id="461" r:id="rId48"/>
    <p:sldId id="639" r:id="rId49"/>
    <p:sldId id="640" r:id="rId50"/>
    <p:sldId id="641" r:id="rId51"/>
    <p:sldId id="653" r:id="rId52"/>
    <p:sldId id="463" r:id="rId53"/>
    <p:sldId id="310" r:id="rId54"/>
    <p:sldId id="311" r:id="rId55"/>
    <p:sldId id="312" r:id="rId56"/>
    <p:sldId id="313" r:id="rId57"/>
    <p:sldId id="314" r:id="rId58"/>
    <p:sldId id="317" r:id="rId59"/>
    <p:sldId id="315" r:id="rId60"/>
    <p:sldId id="322" r:id="rId61"/>
    <p:sldId id="323" r:id="rId62"/>
    <p:sldId id="325" r:id="rId63"/>
    <p:sldId id="327" r:id="rId64"/>
    <p:sldId id="330" r:id="rId65"/>
    <p:sldId id="331" r:id="rId66"/>
    <p:sldId id="332" r:id="rId67"/>
    <p:sldId id="400" r:id="rId68"/>
    <p:sldId id="399" r:id="rId69"/>
    <p:sldId id="401" r:id="rId70"/>
    <p:sldId id="402" r:id="rId71"/>
    <p:sldId id="403" r:id="rId72"/>
    <p:sldId id="821" r:id="rId73"/>
    <p:sldId id="822" r:id="rId74"/>
    <p:sldId id="823" r:id="rId75"/>
    <p:sldId id="824" r:id="rId76"/>
    <p:sldId id="825" r:id="rId77"/>
    <p:sldId id="826" r:id="rId78"/>
    <p:sldId id="321" r:id="rId79"/>
    <p:sldId id="430" r:id="rId80"/>
    <p:sldId id="431" r:id="rId81"/>
    <p:sldId id="433" r:id="rId82"/>
    <p:sldId id="572" r:id="rId83"/>
    <p:sldId id="432" r:id="rId84"/>
    <p:sldId id="574" r:id="rId85"/>
    <p:sldId id="434" r:id="rId86"/>
    <p:sldId id="436" r:id="rId87"/>
    <p:sldId id="435" r:id="rId88"/>
    <p:sldId id="438" r:id="rId89"/>
    <p:sldId id="439" r:id="rId90"/>
    <p:sldId id="440" r:id="rId91"/>
    <p:sldId id="441" r:id="rId92"/>
    <p:sldId id="437" r:id="rId93"/>
    <p:sldId id="442" r:id="rId94"/>
    <p:sldId id="443" r:id="rId95"/>
    <p:sldId id="444" r:id="rId96"/>
    <p:sldId id="445" r:id="rId97"/>
    <p:sldId id="419" r:id="rId98"/>
    <p:sldId id="420" r:id="rId99"/>
    <p:sldId id="421" r:id="rId100"/>
    <p:sldId id="422" r:id="rId101"/>
    <p:sldId id="423" r:id="rId102"/>
    <p:sldId id="424" r:id="rId103"/>
    <p:sldId id="425" r:id="rId104"/>
    <p:sldId id="426" r:id="rId105"/>
    <p:sldId id="427" r:id="rId106"/>
    <p:sldId id="428" r:id="rId107"/>
    <p:sldId id="429" r:id="rId108"/>
    <p:sldId id="449" r:id="rId109"/>
    <p:sldId id="481" r:id="rId110"/>
    <p:sldId id="483" r:id="rId111"/>
    <p:sldId id="482" r:id="rId112"/>
    <p:sldId id="485" r:id="rId113"/>
    <p:sldId id="464" r:id="rId114"/>
    <p:sldId id="484" r:id="rId115"/>
    <p:sldId id="486" r:id="rId116"/>
    <p:sldId id="487" r:id="rId117"/>
    <p:sldId id="489" r:id="rId118"/>
    <p:sldId id="491" r:id="rId119"/>
    <p:sldId id="490" r:id="rId120"/>
    <p:sldId id="488" r:id="rId121"/>
    <p:sldId id="492" r:id="rId122"/>
    <p:sldId id="566" r:id="rId123"/>
    <p:sldId id="565" r:id="rId124"/>
    <p:sldId id="567" r:id="rId125"/>
    <p:sldId id="568" r:id="rId126"/>
    <p:sldId id="569" r:id="rId127"/>
    <p:sldId id="570" r:id="rId128"/>
    <p:sldId id="468" r:id="rId129"/>
    <p:sldId id="469" r:id="rId130"/>
    <p:sldId id="470" r:id="rId131"/>
    <p:sldId id="471" r:id="rId132"/>
    <p:sldId id="472" r:id="rId133"/>
    <p:sldId id="473" r:id="rId134"/>
    <p:sldId id="474" r:id="rId135"/>
    <p:sldId id="475" r:id="rId136"/>
    <p:sldId id="476" r:id="rId137"/>
    <p:sldId id="477" r:id="rId138"/>
    <p:sldId id="478" r:id="rId139"/>
    <p:sldId id="479" r:id="rId140"/>
    <p:sldId id="480" r:id="rId141"/>
    <p:sldId id="672" r:id="rId142"/>
    <p:sldId id="673" r:id="rId143"/>
    <p:sldId id="318" r:id="rId144"/>
    <p:sldId id="660" r:id="rId145"/>
    <p:sldId id="803" r:id="rId146"/>
    <p:sldId id="804" r:id="rId147"/>
    <p:sldId id="805" r:id="rId148"/>
    <p:sldId id="806" r:id="rId149"/>
    <p:sldId id="571" r:id="rId150"/>
    <p:sldId id="809" r:id="rId151"/>
    <p:sldId id="810" r:id="rId152"/>
    <p:sldId id="812" r:id="rId153"/>
    <p:sldId id="829" r:id="rId154"/>
    <p:sldId id="832" r:id="rId155"/>
    <p:sldId id="830" r:id="rId156"/>
    <p:sldId id="827" r:id="rId157"/>
    <p:sldId id="828" r:id="rId158"/>
    <p:sldId id="833" r:id="rId159"/>
    <p:sldId id="834" r:id="rId160"/>
    <p:sldId id="835" r:id="rId161"/>
    <p:sldId id="836" r:id="rId162"/>
    <p:sldId id="837" r:id="rId163"/>
    <p:sldId id="838" r:id="rId164"/>
    <p:sldId id="811" r:id="rId165"/>
    <p:sldId id="840" r:id="rId166"/>
    <p:sldId id="841" r:id="rId167"/>
    <p:sldId id="842" r:id="rId168"/>
    <p:sldId id="808" r:id="rId169"/>
    <p:sldId id="446" r:id="rId170"/>
    <p:sldId id="843" r:id="rId171"/>
    <p:sldId id="465" r:id="rId17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7" Type="http://schemas.openxmlformats.org/officeDocument/2006/relationships/tableStyles" Target="tableStyles.xml"/><Relationship Id="rId176" Type="http://schemas.openxmlformats.org/officeDocument/2006/relationships/viewProps" Target="viewProps.xml"/><Relationship Id="rId175" Type="http://schemas.openxmlformats.org/officeDocument/2006/relationships/presProps" Target="presProps.xml"/><Relationship Id="rId174" Type="http://schemas.openxmlformats.org/officeDocument/2006/relationships/handoutMaster" Target="handoutMasters/handoutMaster1.xml"/><Relationship Id="rId173" Type="http://schemas.openxmlformats.org/officeDocument/2006/relationships/notesMaster" Target="notesMasters/notesMaster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4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1" Type="http://schemas.openxmlformats.org/officeDocument/2006/relationships/image" Target="../media/image17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7.png"/><Relationship Id="rId1" Type="http://schemas.openxmlformats.org/officeDocument/2006/relationships/image" Target="../media/image17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1" Type="http://schemas.openxmlformats.org/officeDocument/2006/relationships/image" Target="../media/image191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8.png"/><Relationship Id="rId2" Type="http://schemas.openxmlformats.org/officeDocument/2006/relationships/image" Target="../media/image205.png"/><Relationship Id="rId1" Type="http://schemas.openxmlformats.org/officeDocument/2006/relationships/image" Target="../media/image202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image" Target="../media/image198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1" Type="http://schemas.openxmlformats.org/officeDocument/2006/relationships/image" Target="../media/image21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2.png"/><Relationship Id="rId1" Type="http://schemas.openxmlformats.org/officeDocument/2006/relationships/image" Target="../media/image221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3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5.png"/><Relationship Id="rId1" Type="http://schemas.openxmlformats.org/officeDocument/2006/relationships/image" Target="../media/image22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6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5.png"/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54202"/>
            <a:ext cx="9144000" cy="2187001"/>
          </a:xfrm>
        </p:spPr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33278"/>
            <a:ext cx="9144000" cy="1655762"/>
          </a:xfrm>
        </p:spPr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265" y="949960"/>
            <a:ext cx="5444490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95" y="565150"/>
            <a:ext cx="2268220" cy="25501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30750" y="806450"/>
            <a:ext cx="0" cy="2105660"/>
          </a:xfrm>
          <a:prstGeom prst="line">
            <a:avLst/>
          </a:prstGeom>
          <a:ln w="34925">
            <a:solidFill>
              <a:srgbClr val="32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顺便一提，小彭老师使用的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448810" y="2218055"/>
            <a:ext cx="2913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github.com/archibate/vimrc</a:t>
            </a:r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  <a:endParaRPr lang="zh-CN" altLang="en-US"/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  <a:endParaRPr lang="zh-CN" altLang="en-US"/>
          </a:p>
          <a:p>
            <a:r>
              <a:rPr lang="zh-CN" altLang="en-US"/>
              <a:t>否则保持原来字符串不变。</a:t>
            </a:r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  <a:endParaRPr lang="zh-CN">
              <a:sym typeface="+mn-ea"/>
            </a:endParaRP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  <a:endParaRPr lang="zh-CN" altLang="en-US"/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初学者如果搞不明白，可以把所有不确定的地方都套上一层引号，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章：变量与作用域</a:t>
            </a:r>
            <a:endParaRPr lang="zh-CN" alt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父模块里定义的变量，会传递给子模块。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</a:t>
            </a:r>
            <a:r>
              <a:rPr lang="zh-CN" altLang="en-US">
                <a:sym typeface="+mn-ea"/>
              </a:rPr>
              <a:t>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如果父模块里本来就定义了同名变量，则离开子模块后仍保持父模块原来设置的值。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</a:t>
            </a:r>
            <a:r>
              <a:rPr lang="zh-CN" altLang="en-US">
                <a:sym typeface="+mn-ea"/>
              </a:rPr>
              <a:t>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除了父子模块之外还有哪些是带独立作用域的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  <a:endParaRPr lang="zh-CN" altLang="en-US"/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  <a:endParaRPr lang="zh-CN" altLang="en-US"/>
          </a:p>
          <a:p>
            <a:r>
              <a:rPr lang="zh-CN" altLang="en-US"/>
              <a:t>https://blog.csdn.net/Calvin_zhou/article/details/104060927</a:t>
            </a:r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  <a:endParaRPr lang="zh-CN" altLang="en-US"/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  <a:endParaRPr lang="zh-CN" altLang="en-US"/>
          </a:p>
          <a:p>
            <a:r>
              <a:rPr lang="zh-CN" altLang="en-US"/>
              <a:t>缓存变量和环境变量是不论父子模块都共用的，没有作用域一说。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  <a:endParaRPr lang="zh-CN" altLang="en-US"/>
          </a:p>
          <a:p>
            <a:r>
              <a:rPr lang="zh-CN" altLang="en-US">
                <a:sym typeface="+mn-ea"/>
              </a:rPr>
              <a:t>同理还可以用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if (DEFINED CACHE{x}) </a:t>
            </a:r>
            <a:r>
              <a:rPr lang="zh-CN" altLang="en-US">
                <a:sym typeface="+mn-ea"/>
              </a:rPr>
              <a:t>判断是否存在这个缓存变量，但是</a:t>
            </a:r>
            <a:r>
              <a:rPr lang="en-US" altLang="zh-CN">
                <a:sym typeface="+mn-ea"/>
              </a:rPr>
              <a:t> set(CACHE{x} ...) </a:t>
            </a:r>
            <a:r>
              <a:rPr lang="zh-CN" altLang="en-US">
                <a:sym typeface="+mn-ea"/>
              </a:rPr>
              <a:t>就不行。</a:t>
            </a:r>
            <a:endParaRPr 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章：其他小建议</a:t>
            </a:r>
            <a:endParaRPr lang="en-US" altLang="zh-CN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/>
          <a:p>
            <a:r>
              <a:rPr lang="en-US"/>
              <a:t>CCache</a:t>
            </a:r>
            <a:r>
              <a:rPr lang="zh-CN" altLang="en-US"/>
              <a:t>：编译加速缓存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用法：把</a:t>
            </a:r>
            <a:r>
              <a:rPr lang="en-US" altLang="zh-CN"/>
              <a:t> gcc -c main.cpp -o main </a:t>
            </a:r>
            <a:r>
              <a:rPr lang="zh-CN" altLang="en-US"/>
              <a:t>换成</a:t>
            </a:r>
            <a:r>
              <a:rPr lang="en-US" altLang="zh-CN"/>
              <a:t> ccache gcc -c main.cpp -o main </a:t>
            </a:r>
            <a:r>
              <a:rPr lang="zh-CN" altLang="en-US"/>
              <a:t>即可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CMake </a:t>
            </a:r>
            <a:r>
              <a:rPr lang="zh-CN" altLang="en-US"/>
              <a:t>中可以这样来启用</a:t>
            </a:r>
            <a:r>
              <a:rPr lang="en-US" altLang="zh-CN"/>
              <a:t> ccache</a:t>
            </a:r>
            <a:r>
              <a:rPr lang="zh-CN" altLang="en-US"/>
              <a:t>（就是给每个编译和链接命令前面加上</a:t>
            </a:r>
            <a:r>
              <a:rPr lang="en-US" altLang="zh-CN"/>
              <a:t> ccache</a:t>
            </a:r>
            <a:r>
              <a:rPr lang="zh-CN" altLang="en-US"/>
              <a:t>）：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CCache </a:t>
            </a:r>
            <a:r>
              <a:rPr lang="zh-CN" altLang="en-US"/>
              <a:t>官方网站：</a:t>
            </a:r>
            <a:r>
              <a:rPr lang="en-US"/>
              <a:t>https://ccache.dev/</a:t>
            </a:r>
            <a:r>
              <a:rPr lang="zh-CN" altLang="en-US"/>
              <a:t>（不过好像不支持</a:t>
            </a:r>
            <a:r>
              <a:rPr lang="en-US" altLang="zh-CN"/>
              <a:t> MSVC </a:t>
            </a:r>
            <a:r>
              <a:rPr lang="zh-CN" altLang="en-US"/>
              <a:t>的样子</a:t>
            </a:r>
            <a:r>
              <a:rPr lang="en-US" altLang="zh-CN"/>
              <a:t>……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630" y="2671445"/>
            <a:ext cx="6936740" cy="2188845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添加一个</a:t>
            </a:r>
            <a:r>
              <a:rPr lang="en-US" altLang="zh-CN"/>
              <a:t> run </a:t>
            </a:r>
            <a:r>
              <a:rPr lang="zh-CN" altLang="en-US"/>
              <a:t>伪目标，用于启动主程序（可执行文件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</p:txBody>
      </p:sp>
      <p:sp>
        <p:nvSpPr>
          <p:cNvPr id="5" name="Content Placeholder 4"/>
          <p:cNvSpPr/>
          <p:nvPr>
            <p:ph idx="1"/>
          </p:nvPr>
        </p:nvSpPr>
        <p:spPr/>
        <p:txBody>
          <a:bodyPr/>
          <a:p>
            <a:r>
              <a:rPr lang="zh-CN" altLang="en-US"/>
              <a:t>创建一个</a:t>
            </a:r>
            <a:r>
              <a:rPr lang="en-US" altLang="zh-CN"/>
              <a:t> run </a:t>
            </a:r>
            <a:r>
              <a:rPr lang="zh-CN" altLang="en-US"/>
              <a:t>伪目标，其执行</a:t>
            </a:r>
            <a:r>
              <a:rPr lang="en-US" altLang="zh-CN"/>
              <a:t> main </a:t>
            </a:r>
            <a:r>
              <a:rPr lang="zh-CN" altLang="en-US"/>
              <a:t>的可执行文件。</a:t>
            </a:r>
            <a:endParaRPr lang="zh-CN" altLang="en-US"/>
          </a:p>
          <a:p>
            <a:r>
              <a:rPr lang="zh-CN" altLang="en-US"/>
              <a:t>这里用了生成器表达式</a:t>
            </a:r>
            <a:r>
              <a:rPr lang="en-US" altLang="zh-CN"/>
              <a:t> $&lt;TARGET_FILE:main&gt;</a:t>
            </a:r>
            <a:r>
              <a:rPr lang="zh-CN" altLang="en-US"/>
              <a:t>，会自动让</a:t>
            </a:r>
            <a:r>
              <a:rPr lang="en-US" altLang="zh-CN"/>
              <a:t> run </a:t>
            </a:r>
            <a:r>
              <a:rPr lang="zh-CN" altLang="en-US"/>
              <a:t>依赖于</a:t>
            </a:r>
            <a:r>
              <a:rPr lang="en-US" altLang="zh-CN"/>
              <a:t> main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如果不放心有没有自动依赖上，手动加一个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add_dependencies(run main)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也是可以的。</a:t>
            </a:r>
            <a:endParaRPr lang="zh-CN" altLang="en-US"/>
          </a:p>
          <a:p>
            <a:r>
              <a:rPr lang="zh-CN" altLang="en-US"/>
              <a:t>这样就可以在命令行运行</a:t>
            </a:r>
            <a:r>
              <a:rPr lang="en-US" altLang="zh-CN"/>
              <a:t> cmake --build build --target run </a:t>
            </a:r>
            <a:r>
              <a:rPr lang="zh-CN" altLang="en-US"/>
              <a:t>来启动</a:t>
            </a:r>
            <a:r>
              <a:rPr lang="en-US" altLang="zh-CN"/>
              <a:t> main.exe </a:t>
            </a:r>
            <a:r>
              <a:rPr lang="zh-CN" altLang="en-US"/>
              <a:t>运行了。</a:t>
            </a:r>
            <a:endParaRPr lang="zh-CN" altLang="en-US"/>
          </a:p>
          <a:p>
            <a:r>
              <a:rPr lang="zh-CN" altLang="en-US"/>
              <a:t>而不必根据不同的平台，手动写出</a:t>
            </a:r>
            <a:r>
              <a:rPr lang="en-US" altLang="zh-CN"/>
              <a:t> build/main </a:t>
            </a:r>
            <a:r>
              <a:rPr lang="zh-CN" altLang="en-US"/>
              <a:t>或是</a:t>
            </a:r>
            <a:r>
              <a:rPr lang="en-US" altLang="zh-CN"/>
              <a:t> build\main.exe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675" y="3796030"/>
            <a:ext cx="6343650" cy="94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4881880"/>
            <a:ext cx="10191750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再加一个</a:t>
            </a:r>
            <a:r>
              <a:rPr lang="en-US" altLang="zh-CN"/>
              <a:t> configure </a:t>
            </a:r>
            <a:r>
              <a:rPr lang="zh-CN" altLang="en-US">
                <a:sym typeface="+mn-ea"/>
              </a:rPr>
              <a:t>伪目标，用于可视化地修改缓存变量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这样就可以用</a:t>
            </a:r>
            <a:r>
              <a:rPr lang="en-US" altLang="zh-CN"/>
              <a:t>	cmake --build build --target configure </a:t>
            </a:r>
            <a:r>
              <a:rPr lang="zh-CN" altLang="en-US"/>
              <a:t>来启动</a:t>
            </a:r>
            <a:r>
              <a:rPr lang="en-US" altLang="zh-CN"/>
              <a:t> ccmake </a:t>
            </a:r>
            <a:r>
              <a:rPr lang="zh-CN" altLang="en-US"/>
              <a:t>修改缓存了。</a:t>
            </a:r>
            <a:endParaRPr lang="zh-CN" altLang="en-US"/>
          </a:p>
          <a:p>
            <a:r>
              <a:rPr lang="zh-CN" altLang="en-US"/>
              <a:t>这在</a:t>
            </a:r>
            <a:r>
              <a:rPr lang="en-US" altLang="zh-CN"/>
              <a:t> Linux </a:t>
            </a:r>
            <a:r>
              <a:rPr lang="zh-CN" altLang="en-US"/>
              <a:t>上相当于</a:t>
            </a:r>
            <a:r>
              <a:rPr lang="en-US" altLang="zh-CN"/>
              <a:t> ccmake -B build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则是</a:t>
            </a:r>
            <a:r>
              <a:rPr lang="en-US" altLang="zh-CN"/>
              <a:t> cmake-gui -B build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" y="2999740"/>
            <a:ext cx="11684000" cy="136906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章：深入理解列表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章：我推荐的目录组织格式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15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2019", etc.)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</a:t>
            </a:r>
            <a:r>
              <a:rPr lang="en-US" b="1"/>
              <a:t>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</a:t>
            </a:r>
            <a:r>
              <a:rPr lang="en-US" altLang="zh-CN" b="1">
                <a:sym typeface="+mn-ea"/>
              </a:rPr>
              <a:t>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对动态链接很不友好）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</a:t>
            </a:r>
            <a:r>
              <a:rPr lang="zh-CN" altLang="en-US"/>
              <a:t>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归根到底还是因为</a:t>
            </a:r>
            <a:r>
              <a:rPr lang="en-US" altLang="zh-CN"/>
              <a:t> CMake </a:t>
            </a:r>
            <a:r>
              <a:rPr lang="zh-CN" altLang="en-US"/>
              <a:t>把定义在顶层模块里的</a:t>
            </a:r>
            <a:r>
              <a:rPr lang="en-US" altLang="zh-CN"/>
              <a:t> main </a:t>
            </a:r>
            <a:r>
              <a:rPr lang="zh-CN" altLang="en-US"/>
              <a:t>放在</a:t>
            </a:r>
            <a:r>
              <a:rPr lang="en-US" altLang="zh-CN"/>
              <a:t> buil</a:t>
            </a:r>
            <a:r>
              <a:rPr lang="en-US"/>
              <a:t>d/main.exe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mylib </a:t>
            </a:r>
            <a:r>
              <a:rPr lang="zh-CN" altLang="en-US"/>
              <a:t>因为是定义在</a:t>
            </a:r>
            <a:r>
              <a:rPr lang="en-US" altLang="zh-CN"/>
              <a:t> mylib </a:t>
            </a:r>
            <a:r>
              <a:rPr lang="zh-CN" altLang="en-US"/>
              <a:t>这个子模块里的，因此被放到了</a:t>
            </a:r>
            <a:r>
              <a:rPr lang="en-US" altLang="zh-CN"/>
              <a:t> build/mylib/mylib.dll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所以，可以设置</a:t>
            </a:r>
            <a:r>
              <a:rPr lang="en-US" altLang="zh-CN"/>
              <a:t> mylib </a:t>
            </a:r>
            <a:r>
              <a:rPr lang="zh-CN" altLang="en-US"/>
              <a:t>的</a:t>
            </a:r>
            <a:r>
              <a:rPr lang="zh-CN"/>
              <a:t>这些属性，让</a:t>
            </a:r>
            <a:r>
              <a:rPr lang="en-US" altLang="zh-CN"/>
              <a:t> mylib.dll </a:t>
            </a:r>
            <a:r>
              <a:rPr lang="zh-CN"/>
              <a:t>文件输出到</a:t>
            </a:r>
            <a:r>
              <a:rPr lang="en-US" altLang="zh-CN"/>
              <a:t> PROJECT_BINARY_DIR</a:t>
            </a:r>
            <a:r>
              <a:rPr lang="zh-CN" altLang="en-US"/>
              <a:t>，也就是项目根目录（</a:t>
            </a:r>
            <a:r>
              <a:rPr lang="en-US" altLang="zh-CN"/>
              <a:t>main </a:t>
            </a:r>
            <a:r>
              <a:rPr lang="zh-CN" altLang="en-US"/>
              <a:t>所在的位置）。这样</a:t>
            </a:r>
            <a:r>
              <a:rPr lang="en-US" altLang="zh-CN"/>
              <a:t> main.exe </a:t>
            </a:r>
            <a:r>
              <a:rPr lang="zh-CN" altLang="en-US"/>
              <a:t>在运行时就能找到</a:t>
            </a:r>
            <a:r>
              <a:rPr lang="en-US" altLang="zh-CN"/>
              <a:t> mylib.dll 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是的，为了伺候这睿智的</a:t>
            </a:r>
            <a:r>
              <a:rPr lang="en-US" altLang="zh-CN"/>
              <a:t> Wendous </a:t>
            </a:r>
            <a:r>
              <a:rPr lang="zh-CN" altLang="en-US"/>
              <a:t>系统，需要设置全部</a:t>
            </a:r>
            <a:r>
              <a:rPr lang="en-US" altLang="zh-CN"/>
              <a:t> 6 </a:t>
            </a:r>
            <a:r>
              <a:rPr lang="zh-CN" altLang="en-US"/>
              <a:t>个属性，是不是非常繁琐？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</a:t>
            </a:r>
            <a:r>
              <a:rPr lang="en-US" altLang="zh-CN"/>
              <a:t> Linux </a:t>
            </a:r>
            <a:r>
              <a:rPr lang="zh-CN" altLang="en-US"/>
              <a:t>系统支持</a:t>
            </a:r>
            <a:r>
              <a:rPr lang="en-US" altLang="zh-CN"/>
              <a:t> RPATH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会让生成出来可执行文件的</a:t>
            </a:r>
            <a:r>
              <a:rPr lang="en-US" altLang="zh-CN"/>
              <a:t> RPATH </a:t>
            </a:r>
            <a:r>
              <a:rPr lang="zh-CN" altLang="en-US"/>
              <a:t>字段指向他链接了的</a:t>
            </a:r>
            <a:r>
              <a:rPr lang="en-US" altLang="zh-CN"/>
              <a:t> .so </a:t>
            </a:r>
            <a:r>
              <a:rPr lang="zh-CN" altLang="en-US"/>
              <a:t>文件所在目录，运行时会优先从</a:t>
            </a:r>
            <a:r>
              <a:rPr lang="en-US" altLang="zh-CN"/>
              <a:t> RPATH </a:t>
            </a:r>
            <a:r>
              <a:rPr lang="zh-CN" altLang="en-US"/>
              <a:t>里找链接库，所以即使不在同目录也能找到。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>
                <a:solidFill>
                  <a:srgbClr val="C00000"/>
                </a:solidFill>
              </a:rPr>
              <a:t>你全家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>
                <a:solidFill>
                  <a:srgbClr val="C00000"/>
                </a:solidFill>
              </a:rPr>
              <a:t>安装</a:t>
            </a:r>
            <a:r>
              <a:rPr lang="en-US" altLang="zh-CN">
                <a:solidFill>
                  <a:srgbClr val="C00000"/>
                </a:solidFill>
              </a:rPr>
              <a:t> Arch Linux </a:t>
            </a:r>
            <a:r>
              <a:rPr lang="zh-CN" altLang="en-US">
                <a:solidFill>
                  <a:srgbClr val="C00000"/>
                </a:solidFill>
              </a:rPr>
              <a:t>系统。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chrpath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patchelf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命令。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yyds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21208</Words>
  <Application>WPS Presentation</Application>
  <PresentationFormat>宽屏</PresentationFormat>
  <Paragraphs>832</Paragraphs>
  <Slides>170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170</vt:i4>
      </vt:variant>
    </vt:vector>
  </HeadingPairs>
  <TitlesOfParts>
    <vt:vector size="182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 CMake 进阶指南</vt:lpstr>
      <vt:lpstr>为什么要学习现代 CMake？</vt:lpstr>
      <vt:lpstr>为什么要学习现代 CMake？</vt:lpstr>
      <vt:lpstr>第0章：命令行小技巧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第1章：添加源文件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第3章：链接库文件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第4章：对象的属性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对动态链接很不友好）</vt:lpstr>
      <vt:lpstr>假如你一定要用动态链接库（Windows 对动态链接很不友好）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第5章：链接第三方库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第6章：输出与变量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第7章：变量与缓存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第8章：跨平台与编译器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顺便一提，小彭老师使用的 vimrc 分享</vt:lpstr>
      <vt:lpstr>第9章：分支与判断</vt:lpstr>
      <vt:lpstr>BOOL 类型的值</vt:lpstr>
      <vt:lpstr>if 的特点：不需要加 ${}，会自动尝试作为变量名求值</vt:lpstr>
      <vt:lpstr>如果我加了 ${} 会怎么样呢？</vt:lpstr>
      <vt:lpstr>万一好巧不巧，正好定义了 Hello 这个变量呢？</vt:lpstr>
      <vt:lpstr>解决：用引号包裹起来，防止被当做变量名</vt:lpstr>
      <vt:lpstr>第10章：变量与作用域</vt:lpstr>
      <vt:lpstr>变量的传播规则：父会传给子</vt:lpstr>
      <vt:lpstr>变量的传播规则：子不传给父</vt:lpstr>
      <vt:lpstr>变量的传播规则：子不传给父</vt:lpstr>
      <vt:lpstr>如果子模块需要向父模块里传变量怎么办？</vt:lpstr>
      <vt:lpstr>如果子模块需要向父模块里传变量怎么办？</vt:lpstr>
      <vt:lpstr>除了父子模块之外还有哪些是带独立作用域的</vt:lpstr>
      <vt:lpstr>环境变量的访问方式：$ENV{xx}</vt:lpstr>
      <vt:lpstr>缓存变量的访问方式：$CACHE{xx}</vt:lpstr>
      <vt:lpstr>${xx} 找不到局部变量时，会自动去找缓存变量</vt:lpstr>
      <vt:lpstr>if (DEFINED xx) 判断某变量是否存在</vt:lpstr>
      <vt:lpstr>if (DEFINED xx) 判断某变量是否存在</vt:lpstr>
      <vt:lpstr>if (xx) 就可以判断某变量是否存在且不为空字符串</vt:lpstr>
      <vt:lpstr>if (DEFINED ENV{xx}) 判断某环境变量是否存在</vt:lpstr>
      <vt:lpstr>从 bash 设置环境变量试试看</vt:lpstr>
      <vt:lpstr>第11章：其他小建议</vt:lpstr>
      <vt:lpstr>CCache：编译加速缓存</vt:lpstr>
      <vt:lpstr>添加一个 run 伪目标，用于启动主程序（可执行文件）</vt:lpstr>
      <vt:lpstr>再加一个 configure 伪目标，用于可视化地修改缓存变量</vt:lpstr>
      <vt:lpstr>第12章：深入理解列表</vt:lpstr>
      <vt:lpstr>第13章：库的传播规则</vt:lpstr>
      <vt:lpstr>第14章：我推荐的目录组织格式</vt:lpstr>
      <vt:lpstr>第15章：配置头文件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789</cp:revision>
  <dcterms:created xsi:type="dcterms:W3CDTF">2022-03-06T07:34:20Z</dcterms:created>
  <dcterms:modified xsi:type="dcterms:W3CDTF">2022-03-06T07:34:20Z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